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66" r:id="rId16"/>
    <p:sldId id="268" r:id="rId17"/>
    <p:sldId id="269" r:id="rId18"/>
    <p:sldId id="270" r:id="rId19"/>
    <p:sldId id="272" r:id="rId20"/>
    <p:sldId id="273" r:id="rId21"/>
    <p:sldId id="274" r:id="rId22"/>
    <p:sldId id="275" r:id="rId23"/>
    <p:sldId id="276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310" r:id="rId34"/>
    <p:sldId id="288" r:id="rId35"/>
    <p:sldId id="289" r:id="rId36"/>
    <p:sldId id="290" r:id="rId37"/>
    <p:sldId id="291" r:id="rId38"/>
    <p:sldId id="292" r:id="rId39"/>
    <p:sldId id="293" r:id="rId40"/>
    <p:sldId id="311" r:id="rId41"/>
    <p:sldId id="294" r:id="rId42"/>
    <p:sldId id="295" r:id="rId43"/>
    <p:sldId id="296" r:id="rId44"/>
    <p:sldId id="299" r:id="rId45"/>
    <p:sldId id="300" r:id="rId46"/>
    <p:sldId id="301" r:id="rId47"/>
    <p:sldId id="302" r:id="rId48"/>
    <p:sldId id="303" r:id="rId49"/>
    <p:sldId id="304" r:id="rId50"/>
    <p:sldId id="307" r:id="rId51"/>
    <p:sldId id="308" r:id="rId52"/>
    <p:sldId id="309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C:\Documents and Settings\Collin McConkey\My Documents\My Pictures\Computer clipart\Computer-vista icon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1066800"/>
            <a:ext cx="971550" cy="97155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DF9C3BB6-5A94-4D77-80EB-B3687BEB8091}" type="datetimeFigureOut">
              <a:rPr lang="en-US" smtClean="0"/>
              <a:pPr/>
              <a:t>5/14/2011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E914CB19-1374-430F-9AFA-C90B5E20D4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050" name="Picture 2" descr="C:\Documents and Settings\Collin McConkey\My Documents\My Pictures\Computer clipart\Computer-vista icon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114800" y="5105400"/>
            <a:ext cx="971550" cy="9715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ransition>
    <p:fade thruBlk="1"/>
  </p:transition>
  <p:txStyles>
    <p:titleStyle>
      <a:lvl1pPr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2pPr>
      <a:lvl3pPr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3pPr>
      <a:lvl4pPr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4pPr>
      <a:lvl5pPr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5pPr>
      <a:lvl6pPr marL="4572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ctr" eaLnBrk="1" fontAlgn="base" hangingPunct="1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7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8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7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9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5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8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eoforum.org/" TargetMode="External"/><Relationship Id="rId3" Type="http://schemas.openxmlformats.org/officeDocument/2006/relationships/hyperlink" Target="http://www.iema-ia.org/IEMA94.html" TargetMode="External"/><Relationship Id="rId7" Type="http://schemas.openxmlformats.org/officeDocument/2006/relationships/hyperlink" Target="http://www.ncrel.org/sdrs/pathwayg.htm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7.wav"/><Relationship Id="rId6" Type="http://schemas.openxmlformats.org/officeDocument/2006/relationships/hyperlink" Target="http://www.ncrel.org/tandl/homepg.htm" TargetMode="External"/><Relationship Id="rId5" Type="http://schemas.openxmlformats.org/officeDocument/2006/relationships/hyperlink" Target="http://www.ncrtec.org/capacity/guidewww/gqhome.htm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www.taken.org/internetfilteract.htm" TargetMode="External"/><Relationship Id="rId9" Type="http://schemas.openxmlformats.org/officeDocument/2006/relationships/hyperlink" Target="http://cnets.iste.org/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cnets.iste.org/" TargetMode="External"/><Relationship Id="rId3" Type="http://schemas.openxmlformats.org/officeDocument/2006/relationships/hyperlink" Target="http://www.iema-ia.org/IEMA94.html" TargetMode="External"/><Relationship Id="rId7" Type="http://schemas.openxmlformats.org/officeDocument/2006/relationships/hyperlink" Target="http://www.ceoforum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8.wav"/><Relationship Id="rId6" Type="http://schemas.openxmlformats.org/officeDocument/2006/relationships/hyperlink" Target="http://www.ncrel.org/sdrs/pathwayg.htm" TargetMode="External"/><Relationship Id="rId5" Type="http://schemas.openxmlformats.org/officeDocument/2006/relationships/hyperlink" Target="http://www.ncrel.org/tandl/homepg.htm" TargetMode="External"/><Relationship Id="rId4" Type="http://schemas.openxmlformats.org/officeDocument/2006/relationships/hyperlink" Target="http://www.taken.org/internetfilteract.htm" TargetMode="External"/><Relationship Id="rId9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www.tcet.unt.edu/START/assess/tools.htm" TargetMode="External"/><Relationship Id="rId7" Type="http://schemas.openxmlformats.org/officeDocument/2006/relationships/hyperlink" Target="http://www.bristol.k12.sd.us/TechPlan/AppendixI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9.wav"/><Relationship Id="rId6" Type="http://schemas.openxmlformats.org/officeDocument/2006/relationships/hyperlink" Target="http://www.compstrategies.com/staffdevelopment/sdresources2.html" TargetMode="External"/><Relationship Id="rId5" Type="http://schemas.openxmlformats.org/officeDocument/2006/relationships/hyperlink" Target="http://www.ncrel.org/pd/needs.htm" TargetMode="External"/><Relationship Id="rId4" Type="http://schemas.openxmlformats.org/officeDocument/2006/relationships/hyperlink" Target="http://nnlm.gov/ner/nesl/9410/tol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r>
              <a:rPr lang="en-US" sz="5400" dirty="0" smtClean="0">
                <a:latin typeface="256 Bytes" pitchFamily="2" charset="0"/>
              </a:rPr>
              <a:t>Sundown Technology Plan</a:t>
            </a:r>
            <a:endParaRPr lang="en-US" sz="5400" dirty="0">
              <a:latin typeface="256 Bytes" pitchFamily="2" charset="0"/>
            </a:endParaRPr>
          </a:p>
        </p:txBody>
      </p:sp>
      <p:pic>
        <p:nvPicPr>
          <p:cNvPr id="5" name="Picture 4" descr="1116185_29810544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2438400"/>
            <a:ext cx="5334000" cy="3771777"/>
          </a:xfrm>
          <a:prstGeom prst="rect">
            <a:avLst/>
          </a:prstGeom>
        </p:spPr>
      </p:pic>
      <p:pic>
        <p:nvPicPr>
          <p:cNvPr id="6" name="~PP95.WAV">
            <a:hlinkClick r:id="" action="ppaction://media"/>
          </p:cNvPr>
          <p:cNvPicPr>
            <a:picLocks noRot="1" noChangeAspect="1"/>
          </p:cNvPicPr>
          <p:nvPr>
            <a:wavAudioFile r:embed="rId1" name="~PP95.WAV"/>
          </p:nvPr>
        </p:nvPicPr>
        <p:blipFill>
          <a:blip r:embed="rId4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7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Committee: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The Technology Committee should include the committee that worked on the plan.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They should be a cross section of different stakeholders in the district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Parent, teacher, student, administrator, community member, school board member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Need to list each member and cross-section they represent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Times and Dates should be listed for committee meetings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5" name="~PP2198.WAV">
            <a:hlinkClick r:id="" action="ppaction://media"/>
          </p:cNvPr>
          <p:cNvPicPr>
            <a:picLocks noRot="1" noChangeAspect="1"/>
          </p:cNvPicPr>
          <p:nvPr>
            <a:wavAudioFile r:embed="rId1" name="~PP219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83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The Technology Vision needs to include our district’s mission with how technology relates to it.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It needs to be futuristic in nature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Plan should be long-range in nature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The Technology Plan should provide sufficient information about the school’s education objectives to validate the use and incorporation of requested E-rate services and technology use.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Include our educational mission and connect technology to it</a:t>
            </a:r>
            <a:r>
              <a:rPr lang="en-US" sz="1600" dirty="0" smtClean="0">
                <a:solidFill>
                  <a:srgbClr val="FFFF00"/>
                </a:solidFill>
              </a:rPr>
              <a:t>.</a:t>
            </a:r>
            <a:endParaRPr lang="en-US" sz="1600" dirty="0">
              <a:solidFill>
                <a:srgbClr val="FFFF00"/>
              </a:solidFill>
            </a:endParaRPr>
          </a:p>
        </p:txBody>
      </p:sp>
      <p:pic>
        <p:nvPicPr>
          <p:cNvPr id="5" name="~PP3478.WAV">
            <a:hlinkClick r:id="" action="ppaction://media"/>
          </p:cNvPr>
          <p:cNvPicPr>
            <a:picLocks noRot="1" noChangeAspect="1"/>
          </p:cNvPicPr>
          <p:nvPr>
            <a:wavAudioFile r:embed="rId1" name="~PP347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74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Why do a Needs Assessment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It will provide real data from the school’s customers (i.e. staff, students, parents and community, graduates) about the needs, perceptions, wants of the district.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It helps to determine documented areas of high and immediate needs rather than perceived needs of a small group.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It provides documented evidence when determining priority of needs.  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It helps to formulate goals.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It provides a starting point for setting measurable and attainable goals.</a:t>
            </a: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5" name="~PP2853.WAV">
            <a:hlinkClick r:id="" action="ppaction://media"/>
          </p:cNvPr>
          <p:cNvPicPr>
            <a:picLocks noRot="1" noChangeAspect="1"/>
          </p:cNvPicPr>
          <p:nvPr>
            <a:wavAudioFile r:embed="rId1" name="~PP2853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08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 Assessments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What are we currently doing in the use of technology?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Staff’s level of integration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State of infrastructure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Level of connectivity</a:t>
            </a:r>
          </a:p>
          <a:p>
            <a:pPr lvl="1"/>
            <a:endParaRPr lang="en-US" sz="2000" dirty="0" smtClean="0">
              <a:solidFill>
                <a:srgbClr val="FFFF00"/>
              </a:solidFill>
            </a:endParaRPr>
          </a:p>
          <a:p>
            <a:r>
              <a:rPr lang="en-US" sz="2800" dirty="0" smtClean="0">
                <a:solidFill>
                  <a:srgbClr val="FFFF00"/>
                </a:solidFill>
              </a:rPr>
              <a:t>Where are we getting our data?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Survey (students and staff)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Test Scores</a:t>
            </a: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5" name="~PP710.WAV">
            <a:hlinkClick r:id="" action="ppaction://media"/>
          </p:cNvPr>
          <p:cNvPicPr>
            <a:picLocks noRot="1" noChangeAspect="1"/>
          </p:cNvPicPr>
          <p:nvPr>
            <a:wavAudioFile r:embed="rId1" name="~PP710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28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 Assessments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525963"/>
          </a:xfrm>
        </p:spPr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What areas do we assess, and why?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Available resources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Skills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Current access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Future needs</a:t>
            </a:r>
          </a:p>
          <a:p>
            <a:r>
              <a:rPr lang="en-US" sz="2800" dirty="0" smtClean="0">
                <a:solidFill>
                  <a:srgbClr val="FFFF00"/>
                </a:solidFill>
              </a:rPr>
              <a:t>How is the data used to formulate goals and objectives.</a:t>
            </a:r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          </a:t>
            </a:r>
            <a:r>
              <a:rPr lang="en-US" sz="2000" dirty="0" smtClean="0">
                <a:solidFill>
                  <a:srgbClr val="FFFF00"/>
                </a:solidFill>
              </a:rPr>
              <a:t>Ex. All groups surveyed indicated a need for more training in the use of </a:t>
            </a:r>
            <a:r>
              <a:rPr lang="en-US" sz="2000" dirty="0" err="1" smtClean="0">
                <a:solidFill>
                  <a:srgbClr val="FFFF00"/>
                </a:solidFill>
              </a:rPr>
              <a:t>ActiveBoards</a:t>
            </a:r>
            <a:r>
              <a:rPr lang="en-US" sz="2000" dirty="0" smtClean="0">
                <a:solidFill>
                  <a:srgbClr val="FFFF00"/>
                </a:solidFill>
              </a:rPr>
              <a:t> as per survey on May 2, 2011.</a:t>
            </a:r>
          </a:p>
        </p:txBody>
      </p:sp>
      <p:pic>
        <p:nvPicPr>
          <p:cNvPr id="5" name="~PP3236.WAV">
            <a:hlinkClick r:id="" action="ppaction://media"/>
          </p:cNvPr>
          <p:cNvPicPr>
            <a:picLocks noRot="1" noChangeAspect="1"/>
          </p:cNvPicPr>
          <p:nvPr>
            <a:wavAudioFile r:embed="rId1" name="~PP3236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24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and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FF00"/>
                </a:solidFill>
              </a:rPr>
              <a:t>Staff Development Goals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FF00"/>
                </a:solidFill>
              </a:rPr>
              <a:t>Curriculum Integration Goals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FF00"/>
                </a:solidFill>
              </a:rPr>
              <a:t>Infrastructure Goals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FF00"/>
                </a:solidFill>
              </a:rPr>
              <a:t>Student achievement Goals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FF00"/>
                </a:solidFill>
              </a:rPr>
              <a:t>Student achievement and learning Goals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~PP1454.WAV">
            <a:hlinkClick r:id="" action="ppaction://media"/>
          </p:cNvPr>
          <p:cNvPicPr>
            <a:picLocks noRot="1" noChangeAspect="1"/>
          </p:cNvPicPr>
          <p:nvPr>
            <a:wavAudioFile r:embed="rId1" name="~PP1454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4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algn="ctr"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Technology Integration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&amp;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Professional 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chemeClr val="bg1"/>
                </a:solidFill>
              </a:rPr>
              <a:t>Development</a:t>
            </a:r>
            <a:endParaRPr lang="en-US" sz="3600" b="1" dirty="0">
              <a:solidFill>
                <a:schemeClr val="bg1"/>
              </a:solidFill>
            </a:endParaRPr>
          </a:p>
        </p:txBody>
      </p:sp>
      <p:pic>
        <p:nvPicPr>
          <p:cNvPr id="5" name="~PP828.WAV">
            <a:hlinkClick r:id="" action="ppaction://media"/>
          </p:cNvPr>
          <p:cNvPicPr>
            <a:picLocks noRot="1" noChangeAspect="1"/>
          </p:cNvPicPr>
          <p:nvPr>
            <a:wavAudioFile r:embed="rId1" name="~PP82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4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r>
              <a:rPr lang="en-US" sz="4200" dirty="0" smtClean="0"/>
              <a:t>Technology/Curriculum Integration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FF00"/>
                </a:solidFill>
              </a:rPr>
              <a:t>How does our Technology Plan relate to our district’s School Improvement Plan?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~PP815.WAV">
            <a:hlinkClick r:id="" action="ppaction://media"/>
          </p:cNvPr>
          <p:cNvPicPr>
            <a:picLocks noRot="1" noChangeAspect="1"/>
          </p:cNvPicPr>
          <p:nvPr>
            <a:wavAudioFile r:embed="rId1" name="~PP815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27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en-US" sz="4200" dirty="0" smtClean="0"/>
              <a:t>Technology/Curriculum Integration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How are we  integrating technology into the curriculum?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All classrooms have </a:t>
            </a:r>
            <a:r>
              <a:rPr lang="en-US" sz="2400" dirty="0" err="1" smtClean="0">
                <a:solidFill>
                  <a:srgbClr val="FFFF00"/>
                </a:solidFill>
              </a:rPr>
              <a:t>ActivBoards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All teachers have new </a:t>
            </a:r>
            <a:r>
              <a:rPr lang="en-US" sz="2400" dirty="0" err="1" smtClean="0">
                <a:solidFill>
                  <a:srgbClr val="FFFF00"/>
                </a:solidFill>
              </a:rPr>
              <a:t>MacBooks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Updated labs and carts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Staff integration of technology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Professional Development is technology based.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~PP2048.WAV">
            <a:hlinkClick r:id="" action="ppaction://media"/>
          </p:cNvPr>
          <p:cNvPicPr>
            <a:picLocks noRot="1" noChangeAspect="1"/>
          </p:cNvPicPr>
          <p:nvPr>
            <a:wavAudioFile r:embed="rId1" name="~PP204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657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en-US" sz="4200" dirty="0" smtClean="0"/>
              <a:t>Technology/Curriculum Integration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Integrating distance learning in the curriculum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Needs improvement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Future use of distance learning.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Reliable access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Improved education of availability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3179.WAV">
            <a:hlinkClick r:id="" action="ppaction://media"/>
          </p:cNvPr>
          <p:cNvPicPr>
            <a:picLocks noRot="1" noChangeAspect="1"/>
          </p:cNvPicPr>
          <p:nvPr>
            <a:wavAudioFile r:embed="rId1" name="~PP317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370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Technology Plan?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A long ranged plan outlining technology use in the district over the next three year period.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A document that is futuristic in nature.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A plan which is inclusive of technology related items.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~PP3968.WAV">
            <a:hlinkClick r:id="" action="ppaction://media"/>
          </p:cNvPr>
          <p:cNvPicPr>
            <a:picLocks noRot="1" noChangeAspect="1"/>
          </p:cNvPicPr>
          <p:nvPr>
            <a:wavAudioFile r:embed="rId1" name="~PP396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93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Staff development trainings.                                                                  	</a:t>
            </a:r>
            <a:r>
              <a:rPr lang="en-US" sz="2400" dirty="0" smtClean="0">
                <a:solidFill>
                  <a:srgbClr val="FFFF00"/>
                </a:solidFill>
              </a:rPr>
              <a:t>(i.e.-integration training, personal skills 	enhancement training, maintenance and support 	training, distance learning training, new 	technologies, etc.)</a:t>
            </a:r>
            <a:endParaRPr lang="en-US" dirty="0" smtClean="0">
              <a:solidFill>
                <a:srgbClr val="FFFF00"/>
              </a:solidFill>
            </a:endParaRP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New Mac training</a:t>
            </a:r>
          </a:p>
          <a:p>
            <a:pPr lvl="1"/>
            <a:r>
              <a:rPr lang="en-US" sz="2000" dirty="0" err="1" smtClean="0">
                <a:solidFill>
                  <a:srgbClr val="FFFF00"/>
                </a:solidFill>
              </a:rPr>
              <a:t>iWorks</a:t>
            </a:r>
            <a:r>
              <a:rPr lang="en-US" sz="2000" dirty="0" smtClean="0">
                <a:solidFill>
                  <a:srgbClr val="FFFF00"/>
                </a:solidFill>
              </a:rPr>
              <a:t> and Microsoft Office training</a:t>
            </a:r>
          </a:p>
          <a:p>
            <a:pPr lvl="1"/>
            <a:r>
              <a:rPr lang="en-US" sz="2000" dirty="0" err="1" smtClean="0">
                <a:solidFill>
                  <a:srgbClr val="FFFF00"/>
                </a:solidFill>
              </a:rPr>
              <a:t>iLife</a:t>
            </a:r>
            <a:r>
              <a:rPr lang="en-US" sz="2000" dirty="0" smtClean="0">
                <a:solidFill>
                  <a:srgbClr val="FFFF00"/>
                </a:solidFill>
              </a:rPr>
              <a:t> training</a:t>
            </a:r>
          </a:p>
          <a:p>
            <a:pPr lvl="1"/>
            <a:r>
              <a:rPr lang="en-US" sz="2000" dirty="0" err="1" smtClean="0">
                <a:solidFill>
                  <a:srgbClr val="FFFF00"/>
                </a:solidFill>
              </a:rPr>
              <a:t>Moodle</a:t>
            </a:r>
            <a:r>
              <a:rPr lang="en-US" sz="2000" dirty="0" smtClean="0">
                <a:solidFill>
                  <a:srgbClr val="FFFF00"/>
                </a:solidFill>
              </a:rPr>
              <a:t> training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Promethean training</a:t>
            </a:r>
          </a:p>
        </p:txBody>
      </p:sp>
      <p:pic>
        <p:nvPicPr>
          <p:cNvPr id="4" name="~PP1936.WAV">
            <a:hlinkClick r:id="" action="ppaction://media"/>
          </p:cNvPr>
          <p:cNvPicPr>
            <a:picLocks noRot="1" noChangeAspect="1"/>
          </p:cNvPicPr>
          <p:nvPr>
            <a:wavAudioFile r:embed="rId1" name="~PP1936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952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38401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Distance Learning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Training and professional development needed.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Follow up on professional development and application is needed.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Ongoing professional development is needed and should be required.</a:t>
            </a:r>
          </a:p>
          <a:p>
            <a:endParaRPr lang="en-US" dirty="0" smtClean="0">
              <a:solidFill>
                <a:srgbClr val="FFFF00"/>
              </a:solidFill>
            </a:endParaRPr>
          </a:p>
        </p:txBody>
      </p:sp>
      <p:pic>
        <p:nvPicPr>
          <p:cNvPr id="4" name="~PP2757.WAV">
            <a:hlinkClick r:id="" action="ppaction://media"/>
          </p:cNvPr>
          <p:cNvPicPr>
            <a:picLocks noRot="1" noChangeAspect="1"/>
          </p:cNvPicPr>
          <p:nvPr>
            <a:wavAudioFile r:embed="rId1" name="~PP2757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19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Chapter 3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en-US" sz="4400" dirty="0" smtClean="0"/>
          </a:p>
          <a:p>
            <a:pPr algn="ctr">
              <a:buNone/>
            </a:pPr>
            <a:r>
              <a:rPr lang="en-US" sz="4400" b="1" dirty="0" smtClean="0">
                <a:solidFill>
                  <a:srgbClr val="FFFF00"/>
                </a:solidFill>
              </a:rPr>
              <a:t>Infrastructure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FFFF00"/>
                </a:solidFill>
              </a:rPr>
              <a:t>&amp;</a:t>
            </a:r>
          </a:p>
          <a:p>
            <a:pPr algn="ctr">
              <a:buNone/>
            </a:pPr>
            <a:r>
              <a:rPr lang="en-US" sz="4400" b="1" dirty="0" smtClean="0">
                <a:solidFill>
                  <a:srgbClr val="FFFF00"/>
                </a:solidFill>
              </a:rPr>
              <a:t>Implementation</a:t>
            </a:r>
            <a:endParaRPr lang="en-US" sz="4400" b="1" dirty="0">
              <a:solidFill>
                <a:srgbClr val="FFFF00"/>
              </a:solidFill>
            </a:endParaRPr>
          </a:p>
        </p:txBody>
      </p:sp>
      <p:pic>
        <p:nvPicPr>
          <p:cNvPr id="4" name="~PP1383.WAV">
            <a:hlinkClick r:id="" action="ppaction://media"/>
          </p:cNvPr>
          <p:cNvPicPr>
            <a:picLocks noRot="1" noChangeAspect="1"/>
          </p:cNvPicPr>
          <p:nvPr>
            <a:wavAudioFile r:embed="rId1" name="~PP1383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63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524000"/>
            <a:ext cx="8229600" cy="4525963"/>
          </a:xfrm>
        </p:spPr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The district’s technology inventory 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Computers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Servers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TVs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Telecommunications equipment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Distance Learning Equipment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endParaRPr lang="en-US" sz="2400" dirty="0" smtClean="0">
              <a:solidFill>
                <a:srgbClr val="FFFF00"/>
              </a:solidFill>
            </a:endParaRPr>
          </a:p>
        </p:txBody>
      </p:sp>
      <p:pic>
        <p:nvPicPr>
          <p:cNvPr id="4" name="~PP3217.WAV">
            <a:hlinkClick r:id="" action="ppaction://media"/>
          </p:cNvPr>
          <p:cNvPicPr>
            <a:picLocks noRot="1" noChangeAspect="1"/>
          </p:cNvPicPr>
          <p:nvPr>
            <a:wavAudioFile r:embed="rId1" name="~PP3217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310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Technology Equipment Inventory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New inventory software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Barcode scanning of new equipment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Software licenses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Software review and purchase Plan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A plan is being devised.</a:t>
            </a: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4" name="~PP1979.WAV">
            <a:hlinkClick r:id="" action="ppaction://media"/>
          </p:cNvPr>
          <p:cNvPicPr>
            <a:picLocks noRot="1" noChangeAspect="1"/>
          </p:cNvPicPr>
          <p:nvPr>
            <a:wavAudioFile r:embed="rId1" name="~PP197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185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Facilities and Model Classroom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229600" cy="4525963"/>
          </a:xfrm>
        </p:spPr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This section will provide a reference point for new purchases in relation to the district’s current infrastructure.  Its purpose is to help show a need or provide evidence of current infrastructure when developing a plan for replacement and new equipment.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4" name="~PP3979.WAV">
            <a:hlinkClick r:id="" action="ppaction://media"/>
          </p:cNvPr>
          <p:cNvPicPr>
            <a:picLocks noRot="1" noChangeAspect="1"/>
          </p:cNvPicPr>
          <p:nvPr>
            <a:wavAudioFile r:embed="rId1" name="~PP397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30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Facilities and Model Classroom Configurations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Present facility and configurations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A schematic of our district’s LAN/WAN Configuration including firewall, servers, routers/hubs, switches has been recently created.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A schematic of a typical classroom including number of RJ45 end connectors and total networked computers have been recently created.</a:t>
            </a:r>
          </a:p>
          <a:p>
            <a:pPr lvl="1"/>
            <a:r>
              <a:rPr lang="en-US" sz="2000" dirty="0" smtClean="0">
                <a:solidFill>
                  <a:srgbClr val="FFFF00"/>
                </a:solidFill>
              </a:rPr>
              <a:t>A schematic of a typical lab setting including number of RJ45 end connectors and total networked computers is included in the district’s LAN Configuration.</a:t>
            </a:r>
            <a:endParaRPr lang="en-US" sz="2000" dirty="0">
              <a:solidFill>
                <a:srgbClr val="FFFF00"/>
              </a:solidFill>
            </a:endParaRPr>
          </a:p>
        </p:txBody>
      </p:sp>
      <p:pic>
        <p:nvPicPr>
          <p:cNvPr id="4" name="~PP3981.WAV">
            <a:hlinkClick r:id="" action="ppaction://media"/>
          </p:cNvPr>
          <p:cNvPicPr>
            <a:picLocks noRot="1" noChangeAspect="1"/>
          </p:cNvPicPr>
          <p:nvPr>
            <a:wavAudioFile r:embed="rId1" name="~PP3981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719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Chapter 4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b="1" dirty="0" smtClean="0">
                <a:solidFill>
                  <a:srgbClr val="FFFF00"/>
                </a:solidFill>
              </a:rPr>
              <a:t>Action Plan</a:t>
            </a:r>
            <a:endParaRPr lang="en-US" sz="4800" b="1" dirty="0">
              <a:solidFill>
                <a:srgbClr val="FFFF00"/>
              </a:solidFill>
            </a:endParaRPr>
          </a:p>
        </p:txBody>
      </p:sp>
      <p:pic>
        <p:nvPicPr>
          <p:cNvPr id="4" name="~PP17.WAV">
            <a:hlinkClick r:id="" action="ppaction://media"/>
          </p:cNvPr>
          <p:cNvPicPr>
            <a:picLocks noRot="1" noChangeAspect="1"/>
          </p:cNvPicPr>
          <p:nvPr>
            <a:wavAudioFile r:embed="rId1" name="~PP17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7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Year Action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Goals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All goals activities, timelines, person(s) responsible, projected funding and assessment plan.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2464.WAV">
            <a:hlinkClick r:id="" action="ppaction://media"/>
          </p:cNvPr>
          <p:cNvPicPr>
            <a:picLocks noRot="1" noChangeAspect="1"/>
          </p:cNvPicPr>
          <p:nvPr>
            <a:wavAudioFile r:embed="rId1" name="~PP2464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42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Plans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72000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Goals: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8600" y="1905000"/>
          <a:ext cx="8610600" cy="3733800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1218481"/>
                <a:gridCol w="1651719"/>
                <a:gridCol w="1473200"/>
                <a:gridCol w="1295400"/>
                <a:gridCol w="1295400"/>
                <a:gridCol w="1676400"/>
              </a:tblGrid>
              <a:tr h="199377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Activity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Objective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Person(s)</a:t>
                      </a:r>
                      <a:r>
                        <a:rPr lang="en-US" baseline="0" dirty="0" smtClean="0"/>
                        <a:t> responsible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Timeline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Projected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Assessment used to measure impact</a:t>
                      </a:r>
                      <a:endParaRPr lang="en-US" dirty="0"/>
                    </a:p>
                  </a:txBody>
                  <a:tcPr/>
                </a:tc>
              </a:tr>
              <a:tr h="1740023">
                <a:tc>
                  <a:txBody>
                    <a:bodyPr/>
                    <a:lstStyle/>
                    <a:p>
                      <a:r>
                        <a:rPr lang="en-US" dirty="0" smtClean="0"/>
                        <a:t>1:1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Each student</a:t>
                      </a:r>
                      <a:r>
                        <a:rPr lang="en-US" baseline="0" dirty="0" smtClean="0"/>
                        <a:t> has own interactive device (computer)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Technology staff and administration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Two years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$1200 per student and $100,000</a:t>
                      </a:r>
                      <a:r>
                        <a:rPr lang="en-US" baseline="0" dirty="0" smtClean="0"/>
                        <a:t> annually.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Student engagement,</a:t>
                      </a:r>
                      <a:r>
                        <a:rPr lang="en-US" baseline="0" dirty="0" smtClean="0"/>
                        <a:t> discipline, and test scores.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~PP3747.WAV">
            <a:hlinkClick r:id="" action="ppaction://media"/>
          </p:cNvPr>
          <p:cNvPicPr>
            <a:picLocks noRot="1" noChangeAspect="1"/>
          </p:cNvPicPr>
          <p:nvPr>
            <a:wavAudioFile r:embed="rId1" name="~PP3747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3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Technology Plan?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Provides documentation of requested telecommunications services through E-Rate funding.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Provides a framework for the use of telecommunications and information technologies in a school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~PP3989.WAV">
            <a:hlinkClick r:id="" action="ppaction://media"/>
          </p:cNvPr>
          <p:cNvPicPr>
            <a:picLocks noRot="1" noChangeAspect="1"/>
          </p:cNvPicPr>
          <p:nvPr>
            <a:wavAudioFile r:embed="rId1" name="~PP398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14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FF00"/>
                </a:solidFill>
              </a:rPr>
              <a:t>Goals</a:t>
            </a:r>
            <a:r>
              <a:rPr lang="en-US" dirty="0" smtClean="0"/>
              <a:t> </a:t>
            </a:r>
            <a:r>
              <a:rPr lang="en-US" sz="2800" dirty="0" smtClean="0">
                <a:solidFill>
                  <a:srgbClr val="FFFF00"/>
                </a:solidFill>
              </a:rPr>
              <a:t>(cont.)</a:t>
            </a:r>
            <a:endParaRPr lang="en-US" sz="2800" dirty="0">
              <a:solidFill>
                <a:srgbClr val="FFFF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1447801"/>
          <a:ext cx="8610600" cy="4472736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1295400"/>
                <a:gridCol w="1574800"/>
                <a:gridCol w="1549400"/>
                <a:gridCol w="1219200"/>
                <a:gridCol w="1295400"/>
                <a:gridCol w="1676400"/>
              </a:tblGrid>
              <a:tr h="1177391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Activity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Objective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Person(s)</a:t>
                      </a:r>
                      <a:r>
                        <a:rPr lang="en-US" baseline="0" dirty="0" smtClean="0"/>
                        <a:t> responsible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Timeline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Projected Cost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Assessment used to measure impact</a:t>
                      </a:r>
                      <a:endParaRPr lang="en-US" dirty="0"/>
                    </a:p>
                  </a:txBody>
                  <a:tcPr/>
                </a:tc>
              </a:tr>
              <a:tr h="1642008">
                <a:tc>
                  <a:txBody>
                    <a:bodyPr/>
                    <a:lstStyle/>
                    <a:p>
                      <a:r>
                        <a:rPr lang="en-US" dirty="0" smtClean="0"/>
                        <a:t>Professional</a:t>
                      </a:r>
                      <a:r>
                        <a:rPr lang="en-US" baseline="0" dirty="0" smtClean="0"/>
                        <a:t> Development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Continued technology</a:t>
                      </a:r>
                      <a:r>
                        <a:rPr lang="en-US" baseline="0" dirty="0" smtClean="0"/>
                        <a:t> based professional development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Staff and administration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Continuing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$20,000</a:t>
                      </a:r>
                      <a:r>
                        <a:rPr lang="en-US" baseline="0" dirty="0" smtClean="0"/>
                        <a:t> annually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Evidence of increased technology</a:t>
                      </a:r>
                      <a:r>
                        <a:rPr lang="en-US" baseline="0" dirty="0" smtClean="0"/>
                        <a:t> use in the classroom</a:t>
                      </a:r>
                      <a:endParaRPr lang="en-US" dirty="0"/>
                    </a:p>
                  </a:txBody>
                  <a:tcPr/>
                </a:tc>
              </a:tr>
              <a:tr h="1642008">
                <a:tc>
                  <a:txBody>
                    <a:bodyPr/>
                    <a:lstStyle/>
                    <a:p>
                      <a:r>
                        <a:rPr lang="en-US" dirty="0" smtClean="0"/>
                        <a:t>New servers and server software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Update</a:t>
                      </a:r>
                      <a:r>
                        <a:rPr lang="en-US" baseline="0" dirty="0" smtClean="0"/>
                        <a:t> servers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Technology administrator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 years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$80,000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Completion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~PP1908.WAV">
            <a:hlinkClick r:id="" action="ppaction://media"/>
          </p:cNvPr>
          <p:cNvPicPr>
            <a:picLocks noRot="1" noChangeAspect="1"/>
          </p:cNvPicPr>
          <p:nvPr>
            <a:wavAudioFile r:embed="rId1" name="~PP190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533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Chapter 5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4800" b="1" dirty="0" smtClean="0">
                <a:solidFill>
                  <a:srgbClr val="FFFF00"/>
                </a:solidFill>
              </a:rPr>
              <a:t>Policies</a:t>
            </a:r>
            <a:endParaRPr lang="en-US" sz="4800" b="1" dirty="0">
              <a:solidFill>
                <a:srgbClr val="FFFF00"/>
              </a:solidFill>
            </a:endParaRPr>
          </a:p>
        </p:txBody>
      </p:sp>
      <p:pic>
        <p:nvPicPr>
          <p:cNvPr id="4" name="~PP1837.WAV">
            <a:hlinkClick r:id="" action="ppaction://media"/>
          </p:cNvPr>
          <p:cNvPicPr>
            <a:picLocks noRot="1" noChangeAspect="1"/>
          </p:cNvPicPr>
          <p:nvPr>
            <a:wavAudioFile r:embed="rId1" name="~PP1837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85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Policies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/>
          <a:lstStyle/>
          <a:p>
            <a:r>
              <a:rPr lang="en-US" sz="3000" dirty="0" smtClean="0">
                <a:solidFill>
                  <a:srgbClr val="FFFF00"/>
                </a:solidFill>
              </a:rPr>
              <a:t>Personal use of online services for:  students and staff</a:t>
            </a:r>
          </a:p>
          <a:p>
            <a:r>
              <a:rPr lang="en-US" sz="3000" dirty="0" smtClean="0">
                <a:solidFill>
                  <a:srgbClr val="FFFF00"/>
                </a:solidFill>
              </a:rPr>
              <a:t>Consequences for violating our Acceptable Use Policy for:  students and staff</a:t>
            </a:r>
          </a:p>
          <a:p>
            <a:r>
              <a:rPr lang="en-US" sz="3000" dirty="0" smtClean="0">
                <a:solidFill>
                  <a:srgbClr val="FFFF00"/>
                </a:solidFill>
              </a:rPr>
              <a:t>How does the district controls access for:  students and staff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8e6 filtering software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Monitoring software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2790.WAV">
            <a:hlinkClick r:id="" action="ppaction://media"/>
          </p:cNvPr>
          <p:cNvPicPr>
            <a:picLocks noRot="1" noChangeAspect="1"/>
          </p:cNvPicPr>
          <p:nvPr>
            <a:wavAudioFile r:embed="rId1" name="~PP2790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48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Policies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Software and data ownership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All software and equipment owned by the district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Graduating seniors do keep their laptops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Confidentiality of records.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Policies are in place and are strictly adhered to.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678.WAV">
            <a:hlinkClick r:id="" action="ppaction://media"/>
          </p:cNvPr>
          <p:cNvPicPr>
            <a:picLocks noRot="1" noChangeAspect="1"/>
          </p:cNvPicPr>
          <p:nvPr>
            <a:wavAudioFile r:embed="rId1" name="~PP67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3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Learning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How does our policy address video-conferencing AND internet-based distance learning (e.g. </a:t>
            </a:r>
            <a:r>
              <a:rPr lang="en-US" dirty="0" err="1" smtClean="0">
                <a:solidFill>
                  <a:srgbClr val="FFFF00"/>
                </a:solidFill>
              </a:rPr>
              <a:t>WebCT</a:t>
            </a:r>
            <a:r>
              <a:rPr lang="en-US" dirty="0" smtClean="0">
                <a:solidFill>
                  <a:srgbClr val="FFFF00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No policies in place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1688.WAV">
            <a:hlinkClick r:id="" action="ppaction://media"/>
          </p:cNvPr>
          <p:cNvPicPr>
            <a:picLocks noRot="1" noChangeAspect="1"/>
          </p:cNvPicPr>
          <p:nvPr>
            <a:wavAudioFile r:embed="rId1" name="~PP168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22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Learning Policy </a:t>
            </a:r>
            <a:r>
              <a:rPr lang="en-US" sz="3600" dirty="0" smtClean="0"/>
              <a:t>(cont.)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>
                <a:solidFill>
                  <a:srgbClr val="FFFF00"/>
                </a:solidFill>
              </a:rPr>
              <a:t>Policies will be developed and include the following areas: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Academic</a:t>
            </a:r>
          </a:p>
          <a:p>
            <a:pPr lvl="2"/>
            <a:r>
              <a:rPr lang="en-US" sz="1400" dirty="0" smtClean="0">
                <a:solidFill>
                  <a:srgbClr val="FFFF00"/>
                </a:solidFill>
              </a:rPr>
              <a:t>Calendars</a:t>
            </a:r>
          </a:p>
          <a:p>
            <a:pPr lvl="2"/>
            <a:r>
              <a:rPr lang="en-US" sz="1400" dirty="0" smtClean="0">
                <a:solidFill>
                  <a:srgbClr val="FFFF00"/>
                </a:solidFill>
              </a:rPr>
              <a:t>Accreditation</a:t>
            </a:r>
          </a:p>
          <a:p>
            <a:pPr lvl="2"/>
            <a:r>
              <a:rPr lang="en-US" sz="1400" dirty="0" smtClean="0">
                <a:solidFill>
                  <a:srgbClr val="FFFF00"/>
                </a:solidFill>
              </a:rPr>
              <a:t>Course quality</a:t>
            </a:r>
          </a:p>
          <a:p>
            <a:pPr lvl="2"/>
            <a:r>
              <a:rPr lang="en-US" sz="1400" dirty="0" smtClean="0">
                <a:solidFill>
                  <a:srgbClr val="FFFF00"/>
                </a:solidFill>
              </a:rPr>
              <a:t>Course evaluation</a:t>
            </a:r>
          </a:p>
          <a:p>
            <a:pPr lvl="2"/>
            <a:r>
              <a:rPr lang="en-US" sz="1400" dirty="0" smtClean="0">
                <a:solidFill>
                  <a:srgbClr val="FFFF00"/>
                </a:solidFill>
              </a:rPr>
              <a:t>Grading</a:t>
            </a:r>
          </a:p>
          <a:p>
            <a:pPr lvl="2"/>
            <a:r>
              <a:rPr lang="en-US" sz="1400" dirty="0" smtClean="0">
                <a:solidFill>
                  <a:srgbClr val="FFFF00"/>
                </a:solidFill>
              </a:rPr>
              <a:t>Admission</a:t>
            </a:r>
          </a:p>
          <a:p>
            <a:pPr lvl="2"/>
            <a:endParaRPr lang="en-US" sz="2200" dirty="0" smtClean="0">
              <a:solidFill>
                <a:srgbClr val="FFFF00"/>
              </a:solidFill>
            </a:endParaRPr>
          </a:p>
          <a:p>
            <a:r>
              <a:rPr lang="en-US" sz="2200" dirty="0" smtClean="0">
                <a:solidFill>
                  <a:srgbClr val="FFFF00"/>
                </a:solidFill>
              </a:rPr>
              <a:t>Fiscal, Geographic, Governance-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Tuition rates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Consortia agreements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Administration costs</a:t>
            </a:r>
          </a:p>
          <a:p>
            <a:endParaRPr lang="en-US" sz="2200" dirty="0" smtClean="0">
              <a:solidFill>
                <a:srgbClr val="FFFF00"/>
              </a:solidFill>
            </a:endParaRPr>
          </a:p>
          <a:p>
            <a:endParaRPr lang="en-US" dirty="0"/>
          </a:p>
        </p:txBody>
      </p:sp>
      <p:pic>
        <p:nvPicPr>
          <p:cNvPr id="4" name="~PP1838.WAV">
            <a:hlinkClick r:id="" action="ppaction://media"/>
          </p:cNvPr>
          <p:cNvPicPr>
            <a:picLocks noRot="1" noChangeAspect="1"/>
          </p:cNvPicPr>
          <p:nvPr>
            <a:wavAudioFile r:embed="rId1" name="~PP183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456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Learning Policy </a:t>
            </a:r>
            <a:r>
              <a:rPr lang="en-US" sz="2800" dirty="0" smtClean="0"/>
              <a:t>(cont.)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2200" dirty="0" smtClean="0">
                <a:solidFill>
                  <a:srgbClr val="FFFF00"/>
                </a:solidFill>
              </a:rPr>
              <a:t>Faculty-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Compensation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workloads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design and development incentives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staff development</a:t>
            </a:r>
            <a:endParaRPr lang="en-US" sz="2200" dirty="0" smtClean="0">
              <a:solidFill>
                <a:srgbClr val="FFFF00"/>
              </a:solidFill>
            </a:endParaRPr>
          </a:p>
          <a:p>
            <a:r>
              <a:rPr lang="en-US" sz="2200" dirty="0" smtClean="0">
                <a:solidFill>
                  <a:srgbClr val="FFFF00"/>
                </a:solidFill>
              </a:rPr>
              <a:t>Legal-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Intellectual property agreements and copyright;</a:t>
            </a:r>
          </a:p>
          <a:p>
            <a:endParaRPr lang="en-US" sz="2200" dirty="0" smtClean="0">
              <a:solidFill>
                <a:srgbClr val="FFFF00"/>
              </a:solidFill>
            </a:endParaRPr>
          </a:p>
          <a:p>
            <a:r>
              <a:rPr lang="en-US" sz="2200" dirty="0" smtClean="0">
                <a:solidFill>
                  <a:srgbClr val="FFFF00"/>
                </a:solidFill>
              </a:rPr>
              <a:t>Student-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Student support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academic advising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library services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student privacy</a:t>
            </a:r>
          </a:p>
          <a:p>
            <a:pPr>
              <a:buNone/>
            </a:pPr>
            <a:endParaRPr lang="en-US" sz="2200" dirty="0" smtClean="0">
              <a:solidFill>
                <a:srgbClr val="FFFF00"/>
              </a:solidFill>
            </a:endParaRPr>
          </a:p>
        </p:txBody>
      </p:sp>
      <p:pic>
        <p:nvPicPr>
          <p:cNvPr id="4" name="~PP3947.WAV">
            <a:hlinkClick r:id="" action="ppaction://media"/>
          </p:cNvPr>
          <p:cNvPicPr>
            <a:picLocks noRot="1" noChangeAspect="1"/>
          </p:cNvPicPr>
          <p:nvPr>
            <a:wavAudioFile r:embed="rId1" name="~PP3947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43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 Learning Policy </a:t>
            </a:r>
            <a:r>
              <a:rPr lang="en-US" sz="2800" dirty="0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Technical support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hardware/software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access.</a:t>
            </a:r>
          </a:p>
          <a:p>
            <a:endParaRPr lang="en-US" dirty="0"/>
          </a:p>
        </p:txBody>
      </p:sp>
      <p:pic>
        <p:nvPicPr>
          <p:cNvPr id="4" name="~PP433.WAV">
            <a:hlinkClick r:id="" action="ppaction://media"/>
          </p:cNvPr>
          <p:cNvPicPr>
            <a:picLocks noRot="1" noChangeAspect="1"/>
          </p:cNvPicPr>
          <p:nvPr>
            <a:wavAudioFile r:embed="rId1" name="~PP433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69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en-US" b="1" dirty="0" smtClean="0"/>
              <a:t>Children’s Internet Protection Act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</a:rPr>
              <a:t>District’s CIPA safety policy 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filters to protect against access to the visual depictions outlawed in the act.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Access by minors to inappropriate matter on the Internet and the web;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The safety and security of minors when using electronic mail, </a:t>
            </a:r>
            <a:r>
              <a:rPr lang="en-US" sz="1800" dirty="0" err="1" smtClean="0">
                <a:solidFill>
                  <a:srgbClr val="FFFF00"/>
                </a:solidFill>
              </a:rPr>
              <a:t>chatrooms</a:t>
            </a:r>
            <a:r>
              <a:rPr lang="en-US" sz="1800" dirty="0" smtClean="0">
                <a:solidFill>
                  <a:srgbClr val="FFFF00"/>
                </a:solidFill>
              </a:rPr>
              <a:t> and other forms of direct electronic communications;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Unauthorized access, including so-called “hacking”, and other unlawful activities by minors online;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Unauthorized disclosure, use, and dissemination of personal identification information regarding minors;</a:t>
            </a:r>
          </a:p>
          <a:p>
            <a:pPr lvl="1"/>
            <a:r>
              <a:rPr lang="en-US" sz="1800" dirty="0" smtClean="0">
                <a:solidFill>
                  <a:srgbClr val="FFFF00"/>
                </a:solidFill>
              </a:rPr>
              <a:t>Measures designed to restrict minors’ access to materials harmful to minors</a:t>
            </a:r>
            <a:endParaRPr lang="en-US" sz="1800" dirty="0">
              <a:solidFill>
                <a:srgbClr val="FFFF00"/>
              </a:solidFill>
            </a:endParaRPr>
          </a:p>
        </p:txBody>
      </p:sp>
      <p:pic>
        <p:nvPicPr>
          <p:cNvPr id="4" name="~PP63.WAV">
            <a:hlinkClick r:id="" action="ppaction://media"/>
          </p:cNvPr>
          <p:cNvPicPr>
            <a:picLocks noRot="1" noChangeAspect="1"/>
          </p:cNvPicPr>
          <p:nvPr>
            <a:wavAudioFile r:embed="rId1" name="~PP63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6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en-US" b="1" dirty="0" smtClean="0"/>
              <a:t>Children’s Internet Protection Act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District’s policy for monitoring and updating blocking/filtering software.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Public meeting(s) on Internet safety/technology protection, noting any actions taken.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1775.WAV">
            <a:hlinkClick r:id="" action="ppaction://media"/>
          </p:cNvPr>
          <p:cNvPicPr>
            <a:picLocks noRot="1" noChangeAspect="1"/>
          </p:cNvPicPr>
          <p:nvPr>
            <a:wavAudioFile r:embed="rId1" name="~PP1775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91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Technology Plan?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plan that is written to include room for new opportunities, open to revision, and </a:t>
            </a:r>
            <a:r>
              <a:rPr lang="en-US" sz="2400" b="1" dirty="0" smtClean="0">
                <a:solidFill>
                  <a:srgbClr val="FF0000"/>
                </a:solidFill>
              </a:rPr>
              <a:t>NOT</a:t>
            </a:r>
            <a:r>
              <a:rPr lang="en-US" sz="2400" dirty="0" smtClean="0"/>
              <a:t> a static document.</a:t>
            </a:r>
          </a:p>
          <a:p>
            <a:pPr lvl="1"/>
            <a:r>
              <a:rPr lang="en-US" sz="2000" dirty="0" smtClean="0"/>
              <a:t>Technology planning should </a:t>
            </a:r>
            <a:r>
              <a:rPr lang="en-US" sz="2000" dirty="0" smtClean="0">
                <a:solidFill>
                  <a:srgbClr val="FF0000"/>
                </a:solidFill>
              </a:rPr>
              <a:t>NOT</a:t>
            </a:r>
            <a:r>
              <a:rPr lang="en-US" sz="2000" dirty="0" smtClean="0"/>
              <a:t> be viewed or treated as a separate exercise dealing primarily with hardware and telecommunications infrastructure.</a:t>
            </a:r>
          </a:p>
          <a:p>
            <a:pPr lvl="1">
              <a:buNone/>
            </a:pPr>
            <a:r>
              <a:rPr lang="en-US" sz="2000" dirty="0" smtClean="0"/>
              <a:t>           </a:t>
            </a:r>
            <a:r>
              <a:rPr lang="en-US" sz="1800" b="1" dirty="0" smtClean="0">
                <a:solidFill>
                  <a:srgbClr val="FFFF00"/>
                </a:solidFill>
              </a:rPr>
              <a:t>There must be connections between:</a:t>
            </a:r>
          </a:p>
          <a:p>
            <a:pPr lvl="1">
              <a:buNone/>
            </a:pPr>
            <a:r>
              <a:rPr lang="en-US" sz="1800" b="1" dirty="0" smtClean="0">
                <a:solidFill>
                  <a:srgbClr val="FFFF00"/>
                </a:solidFill>
              </a:rPr>
              <a:t>                      physical infrastructure</a:t>
            </a:r>
          </a:p>
          <a:p>
            <a:pPr lvl="1">
              <a:buNone/>
            </a:pPr>
            <a:r>
              <a:rPr lang="en-US" sz="1800" b="1" dirty="0" smtClean="0">
                <a:solidFill>
                  <a:srgbClr val="FFFF00"/>
                </a:solidFill>
              </a:rPr>
              <a:t>    </a:t>
            </a:r>
          </a:p>
          <a:p>
            <a:pPr lvl="1">
              <a:buNone/>
            </a:pPr>
            <a:r>
              <a:rPr lang="en-US" sz="1800" b="1" dirty="0" smtClean="0">
                <a:solidFill>
                  <a:srgbClr val="FFFF00"/>
                </a:solidFill>
              </a:rPr>
              <a:t>                                                     a plan for professional development</a:t>
            </a:r>
          </a:p>
          <a:p>
            <a:pPr lvl="1">
              <a:buNone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lvl="1">
              <a:buNone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lvl="1">
              <a:buNone/>
            </a:pPr>
            <a:r>
              <a:rPr lang="en-US" sz="1800" b="1" dirty="0" smtClean="0">
                <a:solidFill>
                  <a:srgbClr val="FFFF00"/>
                </a:solidFill>
              </a:rPr>
              <a:t>a plan for and curriculum integration</a:t>
            </a:r>
            <a:endParaRPr lang="en-US" sz="2000" dirty="0" smtClean="0"/>
          </a:p>
        </p:txBody>
      </p:sp>
      <p:pic>
        <p:nvPicPr>
          <p:cNvPr id="4" name="Picture 3" descr="chain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200775">
            <a:off x="4909570" y="4177687"/>
            <a:ext cx="857271" cy="547701"/>
          </a:xfrm>
          <a:prstGeom prst="rect">
            <a:avLst/>
          </a:prstGeom>
        </p:spPr>
      </p:pic>
      <p:pic>
        <p:nvPicPr>
          <p:cNvPr id="5" name="Picture 4" descr="chain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23267">
            <a:off x="2032693" y="4797853"/>
            <a:ext cx="2153564" cy="1022350"/>
          </a:xfrm>
          <a:prstGeom prst="rect">
            <a:avLst/>
          </a:prstGeom>
        </p:spPr>
      </p:pic>
      <p:pic>
        <p:nvPicPr>
          <p:cNvPr id="7" name="~PP386.WAV">
            <a:hlinkClick r:id="" action="ppaction://media"/>
          </p:cNvPr>
          <p:cNvPicPr>
            <a:picLocks noRot="1" noChangeAspect="1"/>
          </p:cNvPicPr>
          <p:nvPr>
            <a:wavAudioFile r:embed="rId1" name="~PP386.WAV"/>
          </p:nvPr>
        </p:nvPicPr>
        <p:blipFill>
          <a:blip r:embed="rId4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492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Three Year Telecommunications Service and Equipment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000" dirty="0" smtClean="0">
                <a:solidFill>
                  <a:srgbClr val="FFFF00"/>
                </a:solidFill>
              </a:rPr>
              <a:t>District’s plans for the future procurement and expansion of telecommunication services and equipment.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Current system</a:t>
            </a:r>
          </a:p>
          <a:p>
            <a:pPr lvl="2">
              <a:lnSpc>
                <a:spcPct val="150000"/>
              </a:lnSpc>
            </a:pPr>
            <a:r>
              <a:rPr lang="en-US" sz="1600" dirty="0" smtClean="0">
                <a:solidFill>
                  <a:srgbClr val="FFFF00"/>
                </a:solidFill>
              </a:rPr>
              <a:t>analog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VOIP communications system</a:t>
            </a:r>
          </a:p>
          <a:p>
            <a:pPr lvl="1">
              <a:lnSpc>
                <a:spcPct val="150000"/>
              </a:lnSpc>
            </a:pPr>
            <a:r>
              <a:rPr lang="en-US" sz="2000" dirty="0" smtClean="0">
                <a:solidFill>
                  <a:srgbClr val="FFFF00"/>
                </a:solidFill>
              </a:rPr>
              <a:t>Cell phones</a:t>
            </a:r>
          </a:p>
        </p:txBody>
      </p:sp>
      <p:pic>
        <p:nvPicPr>
          <p:cNvPr id="4" name="~PP2585.WAV">
            <a:hlinkClick r:id="" action="ppaction://media"/>
          </p:cNvPr>
          <p:cNvPicPr>
            <a:picLocks noRot="1" noChangeAspect="1"/>
          </p:cNvPicPr>
          <p:nvPr>
            <a:wavAudioFile r:embed="rId1" name="~PP2585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48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Chapter 6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4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sz="5400" b="1" dirty="0" smtClean="0">
                <a:solidFill>
                  <a:srgbClr val="FFFF00"/>
                </a:solidFill>
              </a:rPr>
              <a:t>Funding</a:t>
            </a:r>
          </a:p>
          <a:p>
            <a:pPr algn="ctr">
              <a:buNone/>
            </a:pPr>
            <a:r>
              <a:rPr lang="en-US" sz="5400" b="1" dirty="0" smtClean="0">
                <a:solidFill>
                  <a:srgbClr val="FFFF00"/>
                </a:solidFill>
              </a:rPr>
              <a:t>Sources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pic>
        <p:nvPicPr>
          <p:cNvPr id="4" name="~PP2966.WAV">
            <a:hlinkClick r:id="" action="ppaction://media"/>
          </p:cNvPr>
          <p:cNvPicPr>
            <a:picLocks noRot="1" noChangeAspect="1"/>
          </p:cNvPicPr>
          <p:nvPr>
            <a:wavAudioFile r:embed="rId1" name="~PP2966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0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Funding 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Funding sources for each activity in the district’s Technology Plan.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Telecommunication Services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E-Rate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Hardware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Local funding-budget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Software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Local funding-budget</a:t>
            </a:r>
          </a:p>
          <a:p>
            <a:pPr lvl="1"/>
            <a:r>
              <a:rPr lang="en-US" dirty="0" smtClean="0">
                <a:solidFill>
                  <a:srgbClr val="FFFF00"/>
                </a:solidFill>
              </a:rPr>
              <a:t>Professional Development</a:t>
            </a:r>
          </a:p>
          <a:p>
            <a:pPr lvl="2"/>
            <a:r>
              <a:rPr lang="en-US" dirty="0" smtClean="0">
                <a:solidFill>
                  <a:srgbClr val="FFFF00"/>
                </a:solidFill>
              </a:rPr>
              <a:t>Local funding-budget</a:t>
            </a:r>
          </a:p>
        </p:txBody>
      </p:sp>
      <p:pic>
        <p:nvPicPr>
          <p:cNvPr id="4" name="~PP1869.WAV">
            <a:hlinkClick r:id="" action="ppaction://media"/>
          </p:cNvPr>
          <p:cNvPicPr>
            <a:picLocks noRot="1" noChangeAspect="1"/>
          </p:cNvPicPr>
          <p:nvPr>
            <a:wavAudioFile r:embed="rId1" name="~PP186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06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Funding Sources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397000"/>
          <a:ext cx="6096000" cy="3383280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 (from action plan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Category of funding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Funding Source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1:1 initiative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Technology Curriculum</a:t>
                      </a:r>
                      <a:r>
                        <a:rPr lang="en-US" baseline="0" dirty="0" smtClean="0"/>
                        <a:t> Integration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Local</a:t>
                      </a:r>
                      <a:r>
                        <a:rPr lang="en-US" baseline="0" dirty="0" smtClean="0"/>
                        <a:t> Funding-budget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Professional Development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Professional Development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Local Funding-budget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Update Servers and Software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Infrastructure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Local Funding-budget</a:t>
                      </a:r>
                    </a:p>
                    <a:p>
                      <a:r>
                        <a:rPr lang="en-US" dirty="0" smtClean="0"/>
                        <a:t>E-Rate (category 2)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~PP1719.WAV">
            <a:hlinkClick r:id="" action="ppaction://media"/>
          </p:cNvPr>
          <p:cNvPicPr>
            <a:picLocks noRot="1" noChangeAspect="1"/>
          </p:cNvPicPr>
          <p:nvPr>
            <a:wavAudioFile r:embed="rId1" name="~PP171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66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Chapter 7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32037"/>
            <a:ext cx="8229600" cy="2925763"/>
          </a:xfrm>
        </p:spPr>
        <p:txBody>
          <a:bodyPr/>
          <a:lstStyle/>
          <a:p>
            <a:pPr algn="ctr">
              <a:buNone/>
            </a:pPr>
            <a:r>
              <a:rPr lang="en-US" sz="6600" b="1" dirty="0" smtClean="0">
                <a:solidFill>
                  <a:srgbClr val="FFFF00"/>
                </a:solidFill>
              </a:rPr>
              <a:t>Evaluation</a:t>
            </a:r>
            <a:endParaRPr lang="en-US" sz="6600" b="1" dirty="0">
              <a:solidFill>
                <a:srgbClr val="FFFF00"/>
              </a:solidFill>
            </a:endParaRPr>
          </a:p>
        </p:txBody>
      </p:sp>
      <p:pic>
        <p:nvPicPr>
          <p:cNvPr id="4" name="~PP1414.WAV">
            <a:hlinkClick r:id="" action="ppaction://media"/>
          </p:cNvPr>
          <p:cNvPicPr>
            <a:picLocks noRot="1" noChangeAspect="1"/>
          </p:cNvPicPr>
          <p:nvPr>
            <a:wavAudioFile r:embed="rId1" name="~PP1414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9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Evaluation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sz="3000" dirty="0" smtClean="0">
                <a:solidFill>
                  <a:srgbClr val="FFFF00"/>
                </a:solidFill>
              </a:rPr>
              <a:t>Overall District Plan Evaluation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Network stability and reliability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Expanded technology use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Staff and student contentment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sz="3000" dirty="0" smtClean="0">
                <a:solidFill>
                  <a:srgbClr val="FFFF00"/>
                </a:solidFill>
              </a:rPr>
              <a:t>Continuous evaluation 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adapt for changing circumstances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new technologies </a:t>
            </a:r>
          </a:p>
          <a:p>
            <a:pPr lvl="1"/>
            <a:r>
              <a:rPr lang="en-US" sz="2400" dirty="0" smtClean="0">
                <a:solidFill>
                  <a:srgbClr val="FFFF00"/>
                </a:solidFill>
              </a:rPr>
              <a:t>changing needs of the district.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4" name="~PP3923.WAV">
            <a:hlinkClick r:id="" action="ppaction://media"/>
          </p:cNvPr>
          <p:cNvPicPr>
            <a:picLocks noRot="1" noChangeAspect="1"/>
          </p:cNvPicPr>
          <p:nvPr>
            <a:wavAudioFile r:embed="rId1" name="~PP3923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732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Evaluation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Student performance.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Technology Plan adjustments made prior to expiration date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District Board of Education approval.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Revisions submitted to the Texas Department of Education.</a:t>
            </a: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~PP1265.WAV">
            <a:hlinkClick r:id="" action="ppaction://media"/>
          </p:cNvPr>
          <p:cNvPicPr>
            <a:picLocks noRot="1" noChangeAspect="1"/>
          </p:cNvPicPr>
          <p:nvPr>
            <a:wavAudioFile r:embed="rId1" name="~PP1265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73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05400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Acceptable Use Policies</a:t>
            </a:r>
          </a:p>
          <a:p>
            <a:pPr>
              <a:buNone/>
            </a:pPr>
            <a:r>
              <a:rPr lang="en-US" sz="1800" dirty="0" smtClean="0">
                <a:solidFill>
                  <a:schemeClr val="bg1"/>
                </a:solidFill>
              </a:rPr>
              <a:t>     </a:t>
            </a:r>
            <a:r>
              <a:rPr lang="en-US" sz="1800" b="1" dirty="0" smtClean="0">
                <a:solidFill>
                  <a:schemeClr val="bg1"/>
                </a:solidFill>
                <a:hlinkClick r:id="rId3"/>
              </a:rPr>
              <a:t>http://www.iema-ia.org/IEMA94.html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1800" dirty="0" smtClean="0"/>
              <a:t>Children’s Internet Protection Act</a:t>
            </a:r>
          </a:p>
          <a:p>
            <a:pPr>
              <a:buNone/>
            </a:pPr>
            <a:r>
              <a:rPr lang="en-US" sz="1800" dirty="0" smtClean="0"/>
              <a:t>     </a:t>
            </a:r>
            <a:r>
              <a:rPr lang="en-US" sz="1800" b="1" dirty="0" smtClean="0">
                <a:hlinkClick r:id="rId4"/>
              </a:rPr>
              <a:t>http://www.taken.org/internetfilteract.htm</a:t>
            </a:r>
            <a:endParaRPr lang="en-US" sz="1800" b="1" dirty="0" smtClean="0"/>
          </a:p>
          <a:p>
            <a:pPr>
              <a:buNone/>
            </a:pPr>
            <a:r>
              <a:rPr lang="en-US" sz="1800" dirty="0" smtClean="0">
                <a:solidFill>
                  <a:schemeClr val="tx1"/>
                </a:solidFill>
              </a:rPr>
              <a:t>Guiding Questions for Technology Planning</a:t>
            </a:r>
          </a:p>
          <a:p>
            <a:pPr>
              <a:buNone/>
            </a:pPr>
            <a:r>
              <a:rPr lang="en-US" sz="1800" dirty="0" smtClean="0"/>
              <a:t>     </a:t>
            </a:r>
            <a:r>
              <a:rPr lang="en-US" sz="1800" b="1" dirty="0" smtClean="0">
                <a:hlinkClick r:id="rId5"/>
              </a:rPr>
              <a:t>http://www.ncrtec.org/capacity/guidewww/gqhome.htm</a:t>
            </a:r>
            <a:endParaRPr lang="en-US" sz="1800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1800" dirty="0" smtClean="0"/>
              <a:t>Learning Through Technology: A Planning and Implementation Guide</a:t>
            </a:r>
          </a:p>
          <a:p>
            <a:pPr>
              <a:buNone/>
            </a:pPr>
            <a:r>
              <a:rPr lang="en-US" sz="1800" b="1" dirty="0" smtClean="0"/>
              <a:t>	</a:t>
            </a:r>
            <a:r>
              <a:rPr lang="en-US" sz="1800" b="1" dirty="0" smtClean="0">
                <a:hlinkClick r:id="rId6"/>
              </a:rPr>
              <a:t>http://www.ncrel.org/tandl/homepg.htm</a:t>
            </a:r>
            <a:endParaRPr lang="en-US" sz="1800" b="1" dirty="0" smtClean="0"/>
          </a:p>
          <a:p>
            <a:pPr>
              <a:buNone/>
            </a:pPr>
            <a:r>
              <a:rPr lang="en-US" sz="1800" dirty="0" smtClean="0"/>
              <a:t>Pathways to School Improvement</a:t>
            </a:r>
          </a:p>
          <a:p>
            <a:pPr>
              <a:buNone/>
            </a:pPr>
            <a:r>
              <a:rPr lang="en-US" sz="1800" b="1" dirty="0" smtClean="0"/>
              <a:t>	</a:t>
            </a:r>
            <a:r>
              <a:rPr lang="en-US" sz="1800" b="1" dirty="0" smtClean="0">
                <a:hlinkClick r:id="rId7"/>
              </a:rPr>
              <a:t>http://www.ncrel.org/sdrs/pathwayg.htm</a:t>
            </a:r>
            <a:endParaRPr lang="en-US" sz="1800" b="1" dirty="0" smtClean="0"/>
          </a:p>
          <a:p>
            <a:pPr>
              <a:buNone/>
            </a:pPr>
            <a:r>
              <a:rPr lang="en-US" sz="1800" i="1" dirty="0" smtClean="0"/>
              <a:t>The CEO Forum on Education and Technology </a:t>
            </a:r>
            <a:r>
              <a:rPr lang="en-US" sz="1800" dirty="0" smtClean="0"/>
              <a:t>- </a:t>
            </a:r>
            <a:r>
              <a:rPr lang="en-US" sz="1800" dirty="0" err="1" smtClean="0"/>
              <a:t>STaR</a:t>
            </a:r>
            <a:r>
              <a:rPr lang="en-US" sz="1800" dirty="0" smtClean="0"/>
              <a:t> Chart Self-Diagnostic Tool</a:t>
            </a:r>
          </a:p>
          <a:p>
            <a:pPr>
              <a:buNone/>
            </a:pPr>
            <a:r>
              <a:rPr lang="en-US" sz="1800" dirty="0" smtClean="0"/>
              <a:t>	</a:t>
            </a:r>
            <a:r>
              <a:rPr lang="en-US" sz="1800" b="1" dirty="0" smtClean="0">
                <a:hlinkClick r:id="rId8"/>
              </a:rPr>
              <a:t>http://www.ceoforum.org/</a:t>
            </a:r>
            <a:r>
              <a:rPr lang="en-US" sz="1800" b="1" dirty="0" smtClean="0"/>
              <a:t> </a:t>
            </a:r>
          </a:p>
          <a:p>
            <a:pPr>
              <a:buNone/>
            </a:pPr>
            <a:r>
              <a:rPr lang="en-US" sz="1800" dirty="0" smtClean="0"/>
              <a:t>The National Educational Technology Standards (NETS) Project</a:t>
            </a:r>
          </a:p>
          <a:p>
            <a:pPr>
              <a:buNone/>
            </a:pPr>
            <a:r>
              <a:rPr lang="en-US" sz="1800" dirty="0" smtClean="0"/>
              <a:t>	</a:t>
            </a:r>
            <a:r>
              <a:rPr lang="en-US" sz="1800" b="1" dirty="0" smtClean="0">
                <a:hlinkClick r:id="rId9"/>
              </a:rPr>
              <a:t>http://cnets.iste.org/</a:t>
            </a:r>
            <a:endParaRPr lang="en-US" sz="1800" b="1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	</a:t>
            </a:r>
          </a:p>
          <a:p>
            <a:pPr>
              <a:buNone/>
            </a:pPr>
            <a:endParaRPr lang="en-US" sz="1800" b="1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b="1" dirty="0" smtClean="0"/>
              <a:t>	</a:t>
            </a:r>
          </a:p>
          <a:p>
            <a:pPr>
              <a:buNone/>
            </a:pPr>
            <a:endParaRPr lang="en-US" sz="2000" b="1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~PP3806.WAV">
            <a:hlinkClick r:id="" action="ppaction://media"/>
          </p:cNvPr>
          <p:cNvPicPr>
            <a:picLocks noRot="1" noChangeAspect="1"/>
          </p:cNvPicPr>
          <p:nvPr>
            <a:wavAudioFile r:embed="rId1" name="~PP3806.WAV"/>
          </p:nvPr>
        </p:nvPicPr>
        <p:blipFill>
          <a:blip r:embed="rId10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54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/>
              <a:t>Acceptable Use Policies	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/>
              <a:t>	</a:t>
            </a:r>
            <a:r>
              <a:rPr lang="en-US" sz="2000" b="1" dirty="0" smtClean="0">
                <a:hlinkClick r:id="rId3"/>
              </a:rPr>
              <a:t>http://www.iema-ia.org/IEMA94.html</a:t>
            </a:r>
            <a:endParaRPr lang="en-US" sz="2000" b="1" dirty="0" smtClean="0"/>
          </a:p>
          <a:p>
            <a:pPr>
              <a:buNone/>
            </a:pPr>
            <a:r>
              <a:rPr lang="en-US" sz="2000" dirty="0" smtClean="0"/>
              <a:t>Children’s Internet Protection Act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b="1" dirty="0" smtClean="0">
                <a:hlinkClick r:id="rId4"/>
              </a:rPr>
              <a:t>http://www.taken.org/internetfilteract.htm</a:t>
            </a:r>
            <a:endParaRPr lang="en-US" sz="2000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/>
              <a:t>Learning Through Technology: A Planning and Implementation Guide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/>
              <a:t>	</a:t>
            </a:r>
            <a:r>
              <a:rPr lang="en-US" sz="2000" b="1" dirty="0" smtClean="0">
                <a:hlinkClick r:id="rId5"/>
              </a:rPr>
              <a:t>http://www.ncrel.org/tandl/homepg.htm</a:t>
            </a:r>
            <a:endParaRPr lang="en-US" sz="2000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dirty="0" smtClean="0"/>
              <a:t>Pathways to School Improvement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/>
              <a:t>	</a:t>
            </a:r>
            <a:r>
              <a:rPr lang="en-US" sz="2000" b="1" dirty="0" smtClean="0">
                <a:hlinkClick r:id="rId6"/>
              </a:rPr>
              <a:t>http://www.ncrel.org/sdrs/pathwayg.htm</a:t>
            </a:r>
            <a:endParaRPr lang="en-US" sz="2000" b="1" dirty="0" smtClean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000" i="1" dirty="0" smtClean="0"/>
              <a:t>The CEO Forum on Education and Technology </a:t>
            </a:r>
            <a:r>
              <a:rPr lang="en-US" sz="2000" dirty="0" smtClean="0"/>
              <a:t>- </a:t>
            </a:r>
            <a:r>
              <a:rPr lang="en-US" sz="2000" dirty="0" err="1" smtClean="0"/>
              <a:t>STaR</a:t>
            </a:r>
            <a:r>
              <a:rPr lang="en-US" sz="2000" dirty="0" smtClean="0"/>
              <a:t> Chart Self-Diagnostic Tool</a:t>
            </a:r>
          </a:p>
          <a:p>
            <a:pPr>
              <a:lnSpc>
                <a:spcPct val="80000"/>
              </a:lnSpc>
              <a:buNone/>
            </a:pPr>
            <a:r>
              <a:rPr lang="en-US" sz="2000" dirty="0" smtClean="0"/>
              <a:t>	</a:t>
            </a:r>
            <a:r>
              <a:rPr lang="en-US" sz="2000" b="1" dirty="0" smtClean="0">
                <a:hlinkClick r:id="rId7"/>
              </a:rPr>
              <a:t>http://www.ceoforum.org/</a:t>
            </a:r>
            <a:r>
              <a:rPr lang="en-US" sz="2000" b="1" dirty="0" smtClean="0"/>
              <a:t> </a:t>
            </a:r>
          </a:p>
          <a:p>
            <a:pPr>
              <a:buNone/>
            </a:pPr>
            <a:r>
              <a:rPr lang="en-US" sz="2000" dirty="0" smtClean="0"/>
              <a:t>The National Educational Technology Standards (NETS) Project</a:t>
            </a:r>
          </a:p>
          <a:p>
            <a:pPr>
              <a:buNone/>
            </a:pPr>
            <a:r>
              <a:rPr lang="en-US" sz="2000" dirty="0" smtClean="0"/>
              <a:t>	</a:t>
            </a:r>
            <a:r>
              <a:rPr lang="en-US" sz="2000" b="1" dirty="0" smtClean="0">
                <a:hlinkClick r:id="rId8"/>
              </a:rPr>
              <a:t>http://cnets.iste.org/</a:t>
            </a:r>
            <a:endParaRPr lang="en-US" sz="2000" b="1" dirty="0" smtClean="0"/>
          </a:p>
          <a:p>
            <a:pPr>
              <a:buNone/>
            </a:pPr>
            <a:endParaRPr lang="en-US" sz="2000" dirty="0"/>
          </a:p>
        </p:txBody>
      </p:sp>
      <p:pic>
        <p:nvPicPr>
          <p:cNvPr id="4" name="~PP1869.WAV">
            <a:hlinkClick r:id="" action="ppaction://media"/>
          </p:cNvPr>
          <p:cNvPicPr>
            <a:picLocks noRot="1" noChangeAspect="1"/>
          </p:cNvPicPr>
          <p:nvPr>
            <a:wavAudioFile r:embed="rId1" name="~PP1869.WAV"/>
          </p:nvPr>
        </p:nvPicPr>
        <p:blipFill>
          <a:blip r:embed="rId9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5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smtClean="0"/>
              <a:t>Needs Assessments</a:t>
            </a:r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3"/>
              </a:rPr>
              <a:t> http://www.tcet.unt.edu/START/assess/tools.htm</a:t>
            </a:r>
            <a:endParaRPr 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4"/>
              </a:rPr>
              <a:t> http://nnlm.gov/ner/nesl/9410/tol.html</a:t>
            </a:r>
            <a:endParaRPr 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5"/>
              </a:rPr>
              <a:t> http://www.ncrel.org/pd/needs.htm</a:t>
            </a:r>
            <a:endParaRPr 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6"/>
              </a:rPr>
              <a:t>http://www.compstrategies.com/staffdevelopment/sdresources2.html</a:t>
            </a:r>
            <a:endParaRPr lang="en-US" sz="2000" dirty="0" smtClean="0"/>
          </a:p>
          <a:p>
            <a:pPr>
              <a:lnSpc>
                <a:spcPct val="150000"/>
              </a:lnSpc>
              <a:buNone/>
            </a:pPr>
            <a:r>
              <a:rPr lang="en-US" sz="2000" dirty="0" smtClean="0"/>
              <a:t>	</a:t>
            </a:r>
            <a:r>
              <a:rPr lang="en-US" sz="2000" dirty="0" smtClean="0">
                <a:hlinkClick r:id="rId7"/>
              </a:rPr>
              <a:t> http://www.bristol.k12.sd.us/TechPlan/AppendixI.html</a:t>
            </a:r>
            <a:r>
              <a:rPr lang="en-US" sz="2000" dirty="0" smtClean="0"/>
              <a:t>  **</a:t>
            </a:r>
            <a:endParaRPr lang="en-US" sz="2000" dirty="0"/>
          </a:p>
        </p:txBody>
      </p:sp>
      <p:pic>
        <p:nvPicPr>
          <p:cNvPr id="4" name="~PP2968.WAV">
            <a:hlinkClick r:id="" action="ppaction://media"/>
          </p:cNvPr>
          <p:cNvPicPr>
            <a:picLocks noRot="1" noChangeAspect="1"/>
          </p:cNvPicPr>
          <p:nvPr>
            <a:wavAudioFile r:embed="rId1" name="~PP2968.WAV"/>
          </p:nvPr>
        </p:nvPicPr>
        <p:blipFill>
          <a:blip r:embed="rId8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5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Chapters of the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</a:t>
            </a:r>
            <a:r>
              <a:rPr lang="en-US" sz="2400" b="1" dirty="0" smtClean="0"/>
              <a:t>Chapter One</a:t>
            </a:r>
          </a:p>
          <a:p>
            <a:pPr>
              <a:buNone/>
            </a:pPr>
            <a:r>
              <a:rPr lang="en-US" sz="2400" dirty="0" smtClean="0"/>
              <a:t>                     </a:t>
            </a:r>
            <a:r>
              <a:rPr lang="en-US" sz="2400" dirty="0" smtClean="0">
                <a:solidFill>
                  <a:srgbClr val="FFFF00"/>
                </a:solidFill>
              </a:rPr>
              <a:t>Vision and Goals</a:t>
            </a:r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       </a:t>
            </a:r>
            <a:r>
              <a:rPr lang="en-US" sz="2400" b="1" dirty="0" smtClean="0"/>
              <a:t>Chapter Two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                     </a:t>
            </a:r>
            <a:r>
              <a:rPr lang="en-US" sz="2400" dirty="0" smtClean="0">
                <a:solidFill>
                  <a:srgbClr val="FFFF00"/>
                </a:solidFill>
              </a:rPr>
              <a:t>Technology Integration &amp; Professional 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                     Development</a:t>
            </a:r>
          </a:p>
          <a:p>
            <a:pPr>
              <a:buNone/>
            </a:pPr>
            <a:r>
              <a:rPr lang="en-US" sz="2400" b="1" dirty="0" smtClean="0"/>
              <a:t>       Chapter Three</a:t>
            </a:r>
          </a:p>
          <a:p>
            <a:pPr>
              <a:buNone/>
            </a:pPr>
            <a:r>
              <a:rPr lang="en-US" sz="2400" dirty="0" smtClean="0"/>
              <a:t>                      </a:t>
            </a:r>
            <a:r>
              <a:rPr lang="en-US" sz="2400" dirty="0" smtClean="0">
                <a:solidFill>
                  <a:srgbClr val="FFFF00"/>
                </a:solidFill>
              </a:rPr>
              <a:t>Infrastructure and Implementation</a:t>
            </a:r>
          </a:p>
          <a:p>
            <a:pPr>
              <a:buNone/>
            </a:pPr>
            <a:r>
              <a:rPr lang="en-US" sz="2400" dirty="0" smtClean="0"/>
              <a:t>                      </a:t>
            </a:r>
            <a:endParaRPr lang="en-US" dirty="0"/>
          </a:p>
        </p:txBody>
      </p:sp>
      <p:pic>
        <p:nvPicPr>
          <p:cNvPr id="5" name="~PP2840.WAV">
            <a:hlinkClick r:id="" action="ppaction://media"/>
          </p:cNvPr>
          <p:cNvPicPr>
            <a:picLocks noRot="1" noChangeAspect="1"/>
          </p:cNvPicPr>
          <p:nvPr>
            <a:wavAudioFile r:embed="rId1" name="~PP2840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56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Chapters of the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     </a:t>
            </a:r>
            <a:r>
              <a:rPr lang="en-US" sz="2400" b="1" dirty="0" smtClean="0"/>
              <a:t>Chapter Four</a:t>
            </a:r>
          </a:p>
          <a:p>
            <a:pPr>
              <a:buNone/>
            </a:pPr>
            <a:r>
              <a:rPr lang="en-US" sz="2400" dirty="0" smtClean="0"/>
              <a:t>                      </a:t>
            </a:r>
            <a:r>
              <a:rPr lang="en-US" sz="2400" dirty="0" smtClean="0">
                <a:solidFill>
                  <a:srgbClr val="FFFF00"/>
                </a:solidFill>
              </a:rPr>
              <a:t>Action Plan</a:t>
            </a:r>
          </a:p>
          <a:p>
            <a:pPr>
              <a:buNone/>
            </a:pPr>
            <a:r>
              <a:rPr lang="en-US" sz="2400" dirty="0" smtClean="0"/>
              <a:t>        </a:t>
            </a:r>
            <a:r>
              <a:rPr lang="en-US" sz="2400" b="1" dirty="0" smtClean="0"/>
              <a:t>Chapter Five</a:t>
            </a:r>
          </a:p>
          <a:p>
            <a:pPr>
              <a:buNone/>
            </a:pPr>
            <a:r>
              <a:rPr lang="en-US" sz="2400" dirty="0" smtClean="0"/>
              <a:t>                     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Policies</a:t>
            </a:r>
          </a:p>
          <a:p>
            <a:pPr>
              <a:buNone/>
            </a:pPr>
            <a:r>
              <a:rPr lang="en-US" sz="2400" dirty="0" smtClean="0"/>
              <a:t>        </a:t>
            </a:r>
            <a:r>
              <a:rPr lang="en-US" sz="2400" b="1" dirty="0" smtClean="0"/>
              <a:t>Chapter Six</a:t>
            </a:r>
          </a:p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                      </a:t>
            </a:r>
            <a:r>
              <a:rPr lang="en-US" sz="2400" dirty="0" smtClean="0">
                <a:solidFill>
                  <a:srgbClr val="FFFF00"/>
                </a:solidFill>
              </a:rPr>
              <a:t>Funding Sources</a:t>
            </a:r>
          </a:p>
          <a:p>
            <a:pPr>
              <a:buNone/>
            </a:pPr>
            <a:r>
              <a:rPr lang="en-US" sz="2400" dirty="0" smtClean="0"/>
              <a:t>        </a:t>
            </a:r>
            <a:r>
              <a:rPr lang="en-US" sz="2400" b="1" dirty="0" smtClean="0"/>
              <a:t>Chapter Seven</a:t>
            </a:r>
          </a:p>
          <a:p>
            <a:pPr>
              <a:buNone/>
            </a:pPr>
            <a:r>
              <a:rPr lang="en-US" sz="2400" dirty="0" smtClean="0"/>
              <a:t>                      </a:t>
            </a:r>
            <a:r>
              <a:rPr lang="en-US" sz="2400" dirty="0" smtClean="0">
                <a:solidFill>
                  <a:srgbClr val="FFFF00"/>
                </a:solidFill>
              </a:rPr>
              <a:t>Evaluation</a:t>
            </a:r>
          </a:p>
          <a:p>
            <a:pPr>
              <a:buNone/>
            </a:pPr>
            <a:r>
              <a:rPr lang="en-US" sz="2400" dirty="0" smtClean="0">
                <a:solidFill>
                  <a:srgbClr val="FFFF00"/>
                </a:solidFill>
              </a:rPr>
              <a:t>   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~PP723.WAV">
            <a:hlinkClick r:id="" action="ppaction://media"/>
          </p:cNvPr>
          <p:cNvPicPr>
            <a:picLocks noRot="1" noChangeAspect="1"/>
          </p:cNvPicPr>
          <p:nvPr>
            <a:wavAudioFile r:embed="rId1" name="~PP723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3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is the Plan Valid?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Approved Technology Plans should cover a period of </a:t>
            </a:r>
            <a:r>
              <a:rPr lang="en-US" sz="2400" b="1" u="sng" dirty="0" smtClean="0">
                <a:solidFill>
                  <a:srgbClr val="FFFF00"/>
                </a:solidFill>
              </a:rPr>
              <a:t>not more than three years.</a:t>
            </a:r>
          </a:p>
          <a:p>
            <a:pPr>
              <a:buFont typeface="Arial" pitchFamily="34" charset="0"/>
              <a:buChar char="•"/>
            </a:pPr>
            <a:endParaRPr lang="en-US" sz="2400" b="1" u="sng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00"/>
                </a:solidFill>
              </a:rPr>
              <a:t>All approved plans should include provisions for evaluating progress toward the plan’s goals, and ideally, these assessments should occur on an annual basis.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~PP3028.WAV">
            <a:hlinkClick r:id="" action="ppaction://media"/>
          </p:cNvPr>
          <p:cNvPicPr>
            <a:picLocks noRot="1" noChangeAspect="1"/>
          </p:cNvPicPr>
          <p:nvPr>
            <a:wavAudioFile r:embed="rId1" name="~PP3028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54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Have a Technology Plan?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FFFF00"/>
                </a:solidFill>
              </a:rPr>
              <a:t>E-rate Funding       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</a:rPr>
              <a:t>The Federal Communications Commission requires that purchases      be based on an approved Technology Plan.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FFFF00"/>
                </a:solidFill>
              </a:rPr>
              <a:t>Title II, Part-D funding                  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</a:rPr>
              <a:t>formula (consolidated application)                                       competitive grants</a:t>
            </a:r>
            <a:r>
              <a:rPr lang="en-US" sz="2000" b="1" dirty="0" smtClean="0">
                <a:solidFill>
                  <a:schemeClr val="bg1"/>
                </a:solidFill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FFFF00"/>
                </a:solidFill>
              </a:rPr>
              <a:t>Supports the School Improvement Plan           </a:t>
            </a:r>
            <a:r>
              <a:rPr lang="en-US" sz="2000" b="1" dirty="0" smtClean="0"/>
              <a:t>                                                                                                             </a:t>
            </a:r>
          </a:p>
        </p:txBody>
      </p:sp>
      <p:pic>
        <p:nvPicPr>
          <p:cNvPr id="5" name="~PP769.WAV">
            <a:hlinkClick r:id="" action="ppaction://media"/>
          </p:cNvPr>
          <p:cNvPicPr>
            <a:picLocks noRot="1" noChangeAspect="1"/>
          </p:cNvPicPr>
          <p:nvPr>
            <a:wavAudioFile r:embed="rId1" name="~PP769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05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Have a Technology Plan?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FF00"/>
                </a:solidFill>
              </a:rPr>
              <a:t>To ensure that we have secured the resources we need to make effective use of our telecommunications services and Internet access, including:  computers and peripheral equipment, staff training, software, and a budget for operating costs and maintenance. </a:t>
            </a:r>
          </a:p>
          <a:p>
            <a:endParaRPr lang="en-US" sz="2400" dirty="0" smtClean="0">
              <a:solidFill>
                <a:srgbClr val="FFFF00"/>
              </a:solidFill>
            </a:endParaRPr>
          </a:p>
          <a:p>
            <a:r>
              <a:rPr lang="en-US" sz="2400" dirty="0" smtClean="0">
                <a:solidFill>
                  <a:srgbClr val="FFFF00"/>
                </a:solidFill>
              </a:rPr>
              <a:t>To provide an evaluated plan in the progress toward reaching our established goals.</a:t>
            </a:r>
            <a:endParaRPr lang="en-US" sz="2400" dirty="0">
              <a:solidFill>
                <a:srgbClr val="FFFF00"/>
              </a:solidFill>
            </a:endParaRPr>
          </a:p>
        </p:txBody>
      </p:sp>
      <p:pic>
        <p:nvPicPr>
          <p:cNvPr id="5" name="~PP3025.WAV">
            <a:hlinkClick r:id="" action="ppaction://media"/>
          </p:cNvPr>
          <p:cNvPicPr>
            <a:picLocks noRot="1" noChangeAspect="1"/>
          </p:cNvPicPr>
          <p:nvPr>
            <a:wavAudioFile r:embed="rId1" name="~PP3025.WAV"/>
          </p:nvPr>
        </p:nvPicPr>
        <p:blipFill>
          <a:blip r:embed="rId3" cstate="print"/>
          <a:stretch>
            <a:fillRect/>
          </a:stretch>
        </p:blipFill>
        <p:spPr>
          <a:xfrm>
            <a:off x="8737600" y="645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665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P030000485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00"/>
      </a:hlink>
      <a:folHlink>
        <a:srgbClr val="FFFFFF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FFFA7AAF-1164-4EF8-9D5A-9E75F68F18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430A1B-44A2-45C2-B2D6-5BDF89F114B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7E7CE52-B1E0-441F-A565-1CC542577AD9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TP030000485</Template>
  <TotalTime>4381</TotalTime>
  <Words>1580</Words>
  <Application>Microsoft Office PowerPoint</Application>
  <PresentationFormat>On-screen Show (4:3)</PresentationFormat>
  <Paragraphs>354</Paragraphs>
  <Slides>49</Slides>
  <Notes>0</Notes>
  <HiddenSlides>0</HiddenSlides>
  <MMClips>49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TP030000485</vt:lpstr>
      <vt:lpstr>Sundown Technology Plan</vt:lpstr>
      <vt:lpstr>What is a Technology Plan?</vt:lpstr>
      <vt:lpstr>What is a Technology Plan?</vt:lpstr>
      <vt:lpstr>What is a Technology Plan?</vt:lpstr>
      <vt:lpstr>Chapters of the Plan</vt:lpstr>
      <vt:lpstr>Chapters of the Plan</vt:lpstr>
      <vt:lpstr>How Long is the Plan Valid?</vt:lpstr>
      <vt:lpstr>Why Have a Technology Plan?</vt:lpstr>
      <vt:lpstr>Why Have a Technology Plan?</vt:lpstr>
      <vt:lpstr>Technology Committee:</vt:lpstr>
      <vt:lpstr>Vision</vt:lpstr>
      <vt:lpstr>Needs Assessments</vt:lpstr>
      <vt:lpstr>Needs Assessments </vt:lpstr>
      <vt:lpstr>Needs Assessments</vt:lpstr>
      <vt:lpstr>Goals and Objectives</vt:lpstr>
      <vt:lpstr>Chapter 2</vt:lpstr>
      <vt:lpstr>Technology/Curriculum Integration</vt:lpstr>
      <vt:lpstr>Technology/Curriculum Integration</vt:lpstr>
      <vt:lpstr>Technology/Curriculum Integration</vt:lpstr>
      <vt:lpstr>Professional Development</vt:lpstr>
      <vt:lpstr>Professional Development</vt:lpstr>
      <vt:lpstr>Chapter 3</vt:lpstr>
      <vt:lpstr>INFRASTRUCTURE</vt:lpstr>
      <vt:lpstr>INFRASTRUCTURE</vt:lpstr>
      <vt:lpstr>Facilities and Model Classroom Configurations</vt:lpstr>
      <vt:lpstr>Facilities and Model Classroom Configurations</vt:lpstr>
      <vt:lpstr>Chapter 4</vt:lpstr>
      <vt:lpstr>Three Year Action Plans</vt:lpstr>
      <vt:lpstr>Action Plans</vt:lpstr>
      <vt:lpstr>Goals (cont.)</vt:lpstr>
      <vt:lpstr>Chapter 5</vt:lpstr>
      <vt:lpstr>Policies</vt:lpstr>
      <vt:lpstr>Policies</vt:lpstr>
      <vt:lpstr>Distance Learning Policy</vt:lpstr>
      <vt:lpstr>Distance Learning Policy (cont.)</vt:lpstr>
      <vt:lpstr>Distance Learning Policy (cont.)</vt:lpstr>
      <vt:lpstr>Distance Learning Policy (cont.)</vt:lpstr>
      <vt:lpstr>Children’s Internet Protection Act</vt:lpstr>
      <vt:lpstr>Children’s Internet Protection Act</vt:lpstr>
      <vt:lpstr>Three Year Telecommunications Service and Equipment</vt:lpstr>
      <vt:lpstr>Chapter 6</vt:lpstr>
      <vt:lpstr>Funding Sources</vt:lpstr>
      <vt:lpstr>Funding Sources</vt:lpstr>
      <vt:lpstr>Chapter 7</vt:lpstr>
      <vt:lpstr>Evaluation</vt:lpstr>
      <vt:lpstr>Evaluation</vt:lpstr>
      <vt:lpstr>Resources</vt:lpstr>
      <vt:lpstr>Resources</vt:lpstr>
      <vt:lpstr>Resources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Sundown Technology Plan</dc:title>
  <dc:creator>Jack Robertson</dc:creator>
  <cp:lastModifiedBy>Jack Robertson</cp:lastModifiedBy>
  <cp:revision>351</cp:revision>
  <dcterms:created xsi:type="dcterms:W3CDTF">2011-05-10T15:42:06Z</dcterms:created>
  <dcterms:modified xsi:type="dcterms:W3CDTF">2011-05-14T13:28:45Z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TC300004859990</vt:lpwstr>
  </property>
</Properties>
</file>